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22F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8288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dirty="0">
                <a:solidFill>
                  <a:srgbClr val="000000"/>
                </a:solidFill>
              </a:rPr>
              <a:t>🍷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0" y="2743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WSET 第一级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0" y="34747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B8956C"/>
                </a:solidFill>
              </a:rPr>
              <a:t>葡萄酒认证 · 完整学习指南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0" y="41148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品鉴 · 储存 · 搭配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54864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8956C"/>
                </a:solidFill>
              </a:rPr>
              <a:t>第九版 · 2012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722F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核心要点总结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🍷 类型：静止·起泡·加强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0" y="91440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956C"/>
                </a:solidFill>
              </a:rPr>
              <a:t>🎨 颜色：红·白·桃红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🍬 甜度：干·半干·甜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0" y="155448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956C"/>
                </a:solidFill>
              </a:rPr>
              <a:t>🥂 白品种：霞多丽、长相思、雷司令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219456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🍷 红品种：赤霞珠、美乐、黑皮诺、西拉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0" y="219456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956C"/>
                </a:solidFill>
              </a:rPr>
              <a:t>🌡️ 气候：凉爽→白·炎热→红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283464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👃 品酒：观色·闻香·品尝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0" y="283464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956C"/>
                </a:solidFill>
              </a:rPr>
              <a:t>🌡️ 温度：白7-13°C·红13-18°C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347472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💾 储存：恒温·平躺·避光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0" y="347472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956C"/>
                </a:solidFill>
              </a:rPr>
              <a:t>✅ 搭配：酸配酸·甜配甜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0" y="5029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8956C"/>
                </a:solidFill>
              </a:rPr>
              <a:t>WSET® 第一级葡萄酒认证 · 第九版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22F37"/>
                </a:solidFill>
              </a:rPr>
              <a:t>Contents  目录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956C"/>
                </a:solidFill>
              </a:rPr>
              <a:t>01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188720" y="109728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D2D2D"/>
                </a:solidFill>
              </a:rPr>
              <a:t>什么是葡萄酒？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88720" y="141732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</a:rPr>
              <a:t>定义、三大类型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20116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956C"/>
                </a:solidFill>
              </a:rPr>
              <a:t>02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188720" y="201168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D2D2D"/>
                </a:solidFill>
              </a:rPr>
              <a:t>葡萄品种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88720" y="233172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</a:rPr>
              <a:t>七大高贵品种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29260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956C"/>
                </a:solidFill>
              </a:rPr>
              <a:t>03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188720" y="292608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D2D2D"/>
                </a:solidFill>
              </a:rPr>
              <a:t>气候与风土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88720" y="324612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</a:rPr>
              <a:t>气候影响、酒体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48640" y="38404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956C"/>
                </a:solidFill>
              </a:rPr>
              <a:t>04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188720" y="384048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D2D2D"/>
                </a:solidFill>
              </a:rPr>
              <a:t>酿造工艺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88720" y="416052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</a:rPr>
              <a:t>红/白/桃红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120640" y="10972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956C"/>
                </a:solidFill>
              </a:rPr>
              <a:t>05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760720" y="109728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D2D2D"/>
                </a:solidFill>
              </a:rPr>
              <a:t>品酒艺术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760720" y="141732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</a:rPr>
              <a:t>三步骤、品鉴笔记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120640" y="20116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956C"/>
                </a:solidFill>
              </a:rPr>
              <a:t>06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5760720" y="201168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D2D2D"/>
                </a:solidFill>
              </a:rPr>
              <a:t>储存与服务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760720" y="233172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</a:rPr>
              <a:t>温度、器皿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120640" y="29260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956C"/>
                </a:solidFill>
              </a:rPr>
              <a:t>07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5760720" y="292608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D2D2D"/>
                </a:solidFill>
              </a:rPr>
              <a:t>餐酒搭配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760720" y="324612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</a:rPr>
              <a:t>原则、经典组合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120640" y="38404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956C"/>
                </a:solidFill>
              </a:rPr>
              <a:t>08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5760720" y="384048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D2D2D"/>
                </a:solidFill>
              </a:rPr>
              <a:t>核心总结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760720" y="416052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</a:rPr>
              <a:t>知识点回顾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01  什么是葡萄酒？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0"/>
          </a:xfrm>
          <a:prstGeom prst="rect">
            <a:avLst/>
          </a:prstGeom>
          <a:solidFill>
            <a:srgbClr val="F5F0E8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D2D2D"/>
                </a:solidFill>
              </a:rPr>
              <a:t>葡萄酒是唯一由新鲜葡萄汁液发酵而成的天然酒精饮料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18288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22F37"/>
                </a:solidFill>
              </a:rPr>
              <a:t>🍷 三大类型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219456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2F37"/>
                </a:solidFill>
              </a:rPr>
              <a:t>静止葡萄酒    不起泡 8-15%    波尔多、勃艮第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246888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8AA8"/>
                </a:solidFill>
              </a:rPr>
              <a:t>起泡葡萄酒    含二氧化碳  香槟、卡瓦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27432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5B95"/>
                </a:solidFill>
              </a:rPr>
              <a:t>加强葡萄酒    酒精15-22%  雪莉、波特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347472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2F37"/>
                </a:solidFill>
              </a:rPr>
              <a:t>按颜色：红·白·桃红    按甜度：干型·半干/甜·甜型    按酒体：轻度·中度·饱满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02  七大高贵葡萄品种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🥂 白葡萄品种：霞多丽(凉爽:苹果/柑橘  温暖:桃/菠萝  橡木:香料/香草) — 夏布利、香槟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🥂 白葡萄品种：长相思(高酸度  绿色水果/柑橘  草本植物芳香) — 新西兰、桑塞尔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🥂 白葡萄品种：雷司令(干到甜  核果/花香  陈年汽油味) — 德国、阿尔萨斯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22860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🍷 红葡萄品种：赤霞珠(深色/高单宁  黑色水果+青椒  常与美乐混酿)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265176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🍷 红葡萄品种：美乐(口感柔和  红色→黑色水果  圣埃米利永)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301752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🍷 红葡萄品种：黑皮诺(颜色淡/酒体轻  草莓/覆盆子  勃艮第)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338328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🍷 红葡萄品种：西拉(浓郁/胡椒香  黑色水果+香料  法国/澳洲)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03  气候与影响因素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14400"/>
          <a:ext cx="411480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气候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地区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特点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凉爽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法国北部、德国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白葡萄酒为主·酸度高·酒精度低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炎热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法国南部、澳大利亚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红葡萄酒为主·酒精高·风味浓郁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754880" y="914400"/>
          <a:ext cx="3657600" cy="914400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1219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酒体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白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红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轻度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灰皮诺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博若莱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中度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勃艮第白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美乐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饱满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霞多丽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西拉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1"/>
          <p:cNvSpPr/>
          <p:nvPr/>
        </p:nvSpPr>
        <p:spPr>
          <a:xfrm>
            <a:off x="457200" y="27432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2F37"/>
                </a:solidFill>
              </a:rPr>
              <a:t>🪵 橡木 Oak — 白:黄油/香草  红:顺滑/香料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457200" y="301752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2F37"/>
                </a:solidFill>
              </a:rPr>
              <a:t>🫘 单宁 Tannin — 口腔干涩  帮助陈年  赋予结构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457200" y="329184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2F37"/>
                </a:solidFill>
              </a:rPr>
              <a:t>⚡ 酸度 — 爽口特质  平衡甜酒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04  酿造工艺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0"/>
          </a:xfrm>
          <a:prstGeom prst="rect">
            <a:avLst/>
          </a:prstGeom>
          <a:solidFill>
            <a:srgbClr val="F5F0E8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2F37"/>
                </a:solidFill>
              </a:rPr>
              <a:t>🍷 红葡萄酒：1.破碎&amp;去梗 2.发酵(带皮)→上色+单宁 3.压榨 4.熟化(橡木可选) 5.装瓶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645920"/>
            <a:ext cx="8229600" cy="0"/>
          </a:xfrm>
          <a:prstGeom prst="rect">
            <a:avLst/>
          </a:prstGeom>
          <a:solidFill>
            <a:srgbClr val="F5F0E8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2F37"/>
                </a:solidFill>
              </a:rPr>
              <a:t>🥂 白葡萄酒：1.压榨(只用汁) 2.发酵(不带皮) 3.熟化 4.装瓶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237744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🍷 桃红葡萄酒：葡萄汁与果皮接触时间短 → 颜色较浅，呈粉红色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05  品酒艺术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22F37"/>
                </a:solidFill>
              </a:rPr>
              <a:t>1. 观其色 — 用白纸作衬底，观察颜色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22F37"/>
                </a:solidFill>
              </a:rPr>
              <a:t>2. 闻其香 — 先闻酒，旋转杯子再闻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22F37"/>
                </a:solidFill>
              </a:rPr>
              <a:t>3. 尝其味 — 含酒，吸入空气，咕噜声释放</a:t>
            </a:r>
            <a:endParaRPr lang="en-US" sz="1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286000"/>
          <a:ext cx="4114800" cy="914400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要素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描述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甜度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干/半干/半甜/甜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香味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水果/花卉/香料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酒体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轻度/中度/饱满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其他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单宁、酸度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754880" y="2286000"/>
            <a:ext cx="3657600" cy="0"/>
          </a:xfrm>
          <a:prstGeom prst="rect">
            <a:avLst/>
          </a:prstGeom>
          <a:solidFill>
            <a:srgbClr val="F5F0E8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56C"/>
                </a:solidFill>
              </a:rPr>
              <a:t>📝 考试小贴士：专业品酒师必须吐酒以避免摄入过多酒精并保持味觉灵敏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06  储存与服务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2F37"/>
                </a:solidFill>
              </a:rPr>
              <a:t>🗄️ 储存三原则：1.恒温  2.平躺  3.避光</a:t>
            </a:r>
            <a:endParaRPr lang="en-US" sz="1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2286000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1143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类型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温度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白葡萄酒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7-13°C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红葡萄酒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13-18°C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起泡酒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6-10°C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甜酒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6-8°C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0" y="1371600"/>
          <a:ext cx="2286000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1143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类型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杯子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红葡萄酒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大尺寸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白/桃红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中等尺寸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起泡酒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细长酒杯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加强酒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小尺寸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07  美食与美酒搭配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14400"/>
          <a:ext cx="3200400" cy="914400"/>
        </p:xfrm>
        <a:graphic>
          <a:graphicData uri="http://schemas.openxmlformats.org/drawingml/2006/table">
            <a:tbl>
              <a:tblPr/>
              <a:tblGrid>
                <a:gridCol w="1600200"/>
                <a:gridCol w="1600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成分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影响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甜度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增苦、酸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鲜味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增苦、酸(难配)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酸度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提果味(有利)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咸度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最易配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辛辣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增苦、酸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3657600" y="91440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22F37"/>
                </a:solidFill>
              </a:rPr>
              <a:t>✅ 搭配原则：甜食配更甜·鲜味避开单宁·辛辣配低酒精度·酸配酸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457200" y="22860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🧀 经典搭配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27432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</a:rPr>
              <a:t>🍾 香槟+生蚝 — 高酸度清爽  |  🍷 红酒+牛排 — 单宁柔化蛋白质  |  🍾 甜酒+蓝纹奶酪 — 甜咸经典  |  🥂 长相思+山羊奶酪 — 高酸解腻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2026-02-22T15:02:26Z</dcterms:created>
  <dcterms:modified xsi:type="dcterms:W3CDTF">2026-02-22T15:02:26Z</dcterms:modified>
</cp:coreProperties>
</file>